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74" r:id="rId4"/>
    <p:sldId id="276" r:id="rId5"/>
    <p:sldId id="258" r:id="rId6"/>
    <p:sldId id="259" r:id="rId7"/>
    <p:sldId id="260" r:id="rId8"/>
    <p:sldId id="261" r:id="rId9"/>
    <p:sldId id="262" r:id="rId10"/>
    <p:sldId id="263" r:id="rId11"/>
    <p:sldId id="265" r:id="rId12"/>
    <p:sldId id="271" r:id="rId13"/>
    <p:sldId id="270" r:id="rId14"/>
    <p:sldId id="273" r:id="rId15"/>
    <p:sldId id="278" r:id="rId16"/>
    <p:sldId id="275"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EB093-E637-9C2F-371A-B869EE6229C5}" v="104" dt="2024-10-02T20:35:34.882"/>
    <p1510:client id="{960898C5-3022-1C3C-2E8B-63B1EA5B5CCD}" v="504" dt="2024-10-02T21:02:38.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28" d="100"/>
          <a:sy n="128" d="100"/>
        </p:scale>
        <p:origin x="20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BFFEBF-9D77-4833-8A89-4A65B46802FF}" type="datetimeFigureOut">
              <a:t>10/2/24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1DB6AF-A9A8-4E18-A006-DC9D964EEF7A}" type="slidenum">
              <a:t>‹#›</a:t>
            </a:fld>
            <a:endParaRPr lang="en-US"/>
          </a:p>
        </p:txBody>
      </p:sp>
    </p:spTree>
    <p:extLst>
      <p:ext uri="{BB962C8B-B14F-4D97-AF65-F5344CB8AC3E}">
        <p14:creationId xmlns:p14="http://schemas.microsoft.com/office/powerpoint/2010/main" val="37768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Guide students to share details they notice in the cartoon. Once some of the basic features have been identified, ask students to interpret the meaning of terms and symbols in the cartoon. </a:t>
            </a:r>
          </a:p>
          <a:p>
            <a:pPr marL="285750" indent="-285750">
              <a:buFont typeface="Arial"/>
              <a:buChar char="•"/>
            </a:pPr>
            <a:r>
              <a:rPr lang="en-US" dirty="0"/>
              <a:t>Ask a student to explain what they know about the “transfer portal” written on the football player’s suitcase. Ensure students understand that the transfer portal is essentially a list of college athletes (in this case, football players) that have decided to leave the program where they currently have a scholarship for a better opportunity (more playing time, higher pay through name, image, and likeness endorsement deals). The original program invests time and money to recruit the athlete and develop them into a quality player. This investment, however, is lost if the player decides to leave on his own. The school </a:t>
            </a:r>
            <a:r>
              <a:rPr lang="en-US" u="sng" dirty="0"/>
              <a:t>loses the talents</a:t>
            </a:r>
            <a:r>
              <a:rPr lang="en-US" dirty="0"/>
              <a:t> of that athlete.</a:t>
            </a:r>
            <a:endParaRPr lang="en-US" dirty="0">
              <a:cs typeface="Calibri"/>
            </a:endParaRPr>
          </a:p>
          <a:p>
            <a:pPr marL="285750" indent="-285750">
              <a:buFont typeface="Arial"/>
              <a:buChar char="•"/>
            </a:pPr>
            <a:r>
              <a:rPr lang="en-US" dirty="0"/>
              <a:t>Ask students to also consider what is represented by the hat on the individual depicted on the right. What “better opportunity” might be pulling the student to leave the state? </a:t>
            </a:r>
            <a:endParaRPr lang="en-US" dirty="0">
              <a:cs typeface="Calibri"/>
            </a:endParaRPr>
          </a:p>
          <a:p>
            <a:pPr marL="285750" indent="-285750">
              <a:buFont typeface="Arial"/>
              <a:buChar char="•"/>
            </a:pPr>
            <a:r>
              <a:rPr lang="en-US" dirty="0"/>
              <a:t>Finally, ask students to draw some conclusions about the overall point or meaning behind the cartoon. They might conclude that both the school football program and state experience “drain” when a person they have invested in decides to leave. </a:t>
            </a:r>
            <a:endParaRPr lang="en-US" dirty="0">
              <a:cs typeface="Calibri"/>
            </a:endParaRPr>
          </a:p>
          <a:p>
            <a:pPr marL="285750" indent="-285750">
              <a:buFont typeface="Arial"/>
              <a:buChar char="•"/>
            </a:pPr>
            <a:r>
              <a:rPr lang="en-US" dirty="0"/>
              <a:t>Point out that the cartoon was drawn by Mississippi’s own Marshall Ramsey. Ask what Mr. Ramsey might be saying about Mississippi specifically.</a:t>
            </a:r>
            <a:endParaRPr lang="en-US" dirty="0">
              <a:cs typeface="Calibri"/>
            </a:endParaRPr>
          </a:p>
          <a:p>
            <a:pPr marL="285750" indent="-285750">
              <a:buFont typeface="Arial"/>
              <a:buChar char="•"/>
            </a:pPr>
            <a:r>
              <a:rPr lang="en-US" dirty="0"/>
              <a:t>Verify students grasp the concept of brain drain and brain gain. Guide students to think about brain drain and brain gain in the broadest sense. When anyone leaves the state, they take their talents and skills with them.</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D1DB6AF-A9A8-4E18-A006-DC9D964EEF7A}" type="slidenum">
              <a:t>5</a:t>
            </a:fld>
            <a:endParaRPr lang="en-US"/>
          </a:p>
        </p:txBody>
      </p:sp>
    </p:spTree>
    <p:extLst>
      <p:ext uri="{BB962C8B-B14F-4D97-AF65-F5344CB8AC3E}">
        <p14:creationId xmlns:p14="http://schemas.microsoft.com/office/powerpoint/2010/main" val="1267811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Yesterday you will recall we discussed cases of historic migrations to and from Mississippi by different groups of people. The migrations were influenced by push/pull factors and contributed to the diverse cultural mosaic we have in Mississippi today. Each migration event can be linked to the concept of brain drain or brain gain for Mississippi (sometimes both). We are going to build off this information today in order to answer the question: </a:t>
            </a:r>
            <a:r>
              <a:rPr lang="en-US" i="1" dirty="0"/>
              <a:t>What is the story of the Mississippi Brain Drain?</a:t>
            </a:r>
            <a:r>
              <a:rPr lang="en-US" dirty="0"/>
              <a:t> You will be moving into small groups to complete a geographic investigation that will help you to gain a better understanding of Mississippi’s Brain Drain today. At the end of the lesson, you will individually write this story by responding to three guiding questions. As you complete the lesson, remember the unit central question: </a:t>
            </a:r>
            <a:r>
              <a:rPr lang="en-US" i="1" dirty="0"/>
              <a:t>Why does Mississippi have a Drain </a:t>
            </a:r>
            <a:r>
              <a:rPr lang="en-US" i="1" dirty="0" err="1"/>
              <a:t>Drain</a:t>
            </a:r>
            <a:r>
              <a:rPr lang="en-US" i="1" dirty="0"/>
              <a:t> and what should be done about it? </a:t>
            </a:r>
            <a:r>
              <a:rPr lang="en-US" dirty="0"/>
              <a:t>This lesson supports answering the first part of the question. </a:t>
            </a:r>
          </a:p>
          <a:p>
            <a:br>
              <a:rPr lang="en-US" dirty="0"/>
            </a:br>
            <a:endParaRPr lang="en-US" dirty="0"/>
          </a:p>
        </p:txBody>
      </p:sp>
      <p:sp>
        <p:nvSpPr>
          <p:cNvPr id="4" name="Slide Number Placeholder 3"/>
          <p:cNvSpPr>
            <a:spLocks noGrp="1"/>
          </p:cNvSpPr>
          <p:nvPr>
            <p:ph type="sldNum" sz="quarter" idx="5"/>
          </p:nvPr>
        </p:nvSpPr>
        <p:spPr/>
        <p:txBody>
          <a:bodyPr/>
          <a:lstStyle/>
          <a:p>
            <a:fld id="{ED1DB6AF-A9A8-4E18-A006-DC9D964EEF7A}" type="slidenum">
              <a:t>6</a:t>
            </a:fld>
            <a:endParaRPr lang="en-US"/>
          </a:p>
        </p:txBody>
      </p:sp>
    </p:spTree>
    <p:extLst>
      <p:ext uri="{BB962C8B-B14F-4D97-AF65-F5344CB8AC3E}">
        <p14:creationId xmlns:p14="http://schemas.microsoft.com/office/powerpoint/2010/main" val="1466497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Instruction Clip</a:t>
            </a:r>
          </a:p>
        </p:txBody>
      </p:sp>
      <p:sp>
        <p:nvSpPr>
          <p:cNvPr id="4" name="Slide Number Placeholder 3"/>
          <p:cNvSpPr>
            <a:spLocks noGrp="1"/>
          </p:cNvSpPr>
          <p:nvPr>
            <p:ph type="sldNum" sz="quarter" idx="5"/>
          </p:nvPr>
        </p:nvSpPr>
        <p:spPr/>
        <p:txBody>
          <a:bodyPr/>
          <a:lstStyle/>
          <a:p>
            <a:fld id="{ED1DB6AF-A9A8-4E18-A006-DC9D964EEF7A}" type="slidenum">
              <a:rPr lang="en-US"/>
              <a:t>13</a:t>
            </a:fld>
            <a:endParaRPr lang="en-US"/>
          </a:p>
        </p:txBody>
      </p:sp>
    </p:spTree>
    <p:extLst>
      <p:ext uri="{BB962C8B-B14F-4D97-AF65-F5344CB8AC3E}">
        <p14:creationId xmlns:p14="http://schemas.microsoft.com/office/powerpoint/2010/main" val="747749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Commentary Clip 6</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1DB6AF-A9A8-4E18-A006-DC9D964EEF7A}" type="slidenum">
              <a:rPr lang="en-US"/>
              <a:t>14</a:t>
            </a:fld>
            <a:endParaRPr lang="en-US"/>
          </a:p>
        </p:txBody>
      </p:sp>
    </p:spTree>
    <p:extLst>
      <p:ext uri="{BB962C8B-B14F-4D97-AF65-F5344CB8AC3E}">
        <p14:creationId xmlns:p14="http://schemas.microsoft.com/office/powerpoint/2010/main" val="1556814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10/2/24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tinyurl.com/msbraindrai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netmigration.wisc.edu/"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rHSFL0lygCo?feature=oembed" TargetMode="Externa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NujeLbqrBZQ?feature=oembed" TargetMode="Externa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36NtoTtZVQo?feature=oembed"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lmaddox@una.edu" TargetMode="External"/><Relationship Id="rId2" Type="http://schemas.openxmlformats.org/officeDocument/2006/relationships/hyperlink" Target="mailto:james.b.howell@usm.edu" TargetMode="Externa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97762" y="640080"/>
            <a:ext cx="6251110" cy="3566160"/>
          </a:xfrm>
        </p:spPr>
        <p:txBody>
          <a:bodyPr anchor="b">
            <a:normAutofit/>
          </a:bodyPr>
          <a:lstStyle/>
          <a:p>
            <a:pPr algn="l"/>
            <a:r>
              <a:rPr lang="en-US" sz="5400">
                <a:latin typeface="Aptos"/>
                <a:cs typeface="Arial"/>
              </a:rPr>
              <a:t>Brain Drain: Where is it? Why there? Why care? </a:t>
            </a:r>
            <a:endParaRPr lang="en-US" sz="5400">
              <a:latin typeface="Aptos"/>
            </a:endParaRPr>
          </a:p>
        </p:txBody>
      </p:sp>
      <p:sp>
        <p:nvSpPr>
          <p:cNvPr id="3" name="Subtitle 2"/>
          <p:cNvSpPr>
            <a:spLocks noGrp="1"/>
          </p:cNvSpPr>
          <p:nvPr>
            <p:ph type="subTitle" idx="1"/>
          </p:nvPr>
        </p:nvSpPr>
        <p:spPr>
          <a:xfrm>
            <a:off x="5297760" y="4636008"/>
            <a:ext cx="6739941" cy="1572768"/>
          </a:xfrm>
        </p:spPr>
        <p:txBody>
          <a:bodyPr vert="horz" lIns="91440" tIns="45720" rIns="91440" bIns="45720" rtlCol="0" anchor="t">
            <a:normAutofit/>
          </a:bodyPr>
          <a:lstStyle/>
          <a:p>
            <a:pPr algn="l"/>
            <a:r>
              <a:rPr lang="en-US" dirty="0"/>
              <a:t>Jay Howell, The University of Southern Mississippi</a:t>
            </a:r>
          </a:p>
          <a:p>
            <a:pPr algn="l"/>
            <a:r>
              <a:rPr lang="en-US" dirty="0"/>
              <a:t>Lamont Maddox, University of North Alabama</a:t>
            </a:r>
          </a:p>
        </p:txBody>
      </p:sp>
      <p:pic>
        <p:nvPicPr>
          <p:cNvPr id="4" name="Picture 3" descr="A map of the state of mississippi&#10;&#10;Description automatically generated">
            <a:extLst>
              <a:ext uri="{FF2B5EF4-FFF2-40B4-BE49-F238E27FC236}">
                <a16:creationId xmlns:a16="http://schemas.microsoft.com/office/drawing/2014/main" id="{2B38AF0D-F614-A99E-DC88-70C5FB201E73}"/>
              </a:ext>
            </a:extLst>
          </p:cNvPr>
          <p:cNvPicPr>
            <a:picLocks noChangeAspect="1"/>
          </p:cNvPicPr>
          <p:nvPr/>
        </p:nvPicPr>
        <p:blipFill>
          <a:blip r:embed="rId2"/>
          <a:srcRect l="632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5CC6EA-ECF5-A9FD-E0DC-46EE44356B9F}"/>
              </a:ext>
            </a:extLst>
          </p:cNvPr>
          <p:cNvSpPr>
            <a:spLocks noGrp="1"/>
          </p:cNvSpPr>
          <p:nvPr>
            <p:ph type="title"/>
          </p:nvPr>
        </p:nvSpPr>
        <p:spPr>
          <a:xfrm>
            <a:off x="804672" y="802955"/>
            <a:ext cx="4977976" cy="1454051"/>
          </a:xfrm>
        </p:spPr>
        <p:txBody>
          <a:bodyPr>
            <a:normAutofit/>
          </a:bodyPr>
          <a:lstStyle/>
          <a:p>
            <a:r>
              <a:rPr lang="en-US" sz="3600" dirty="0">
                <a:solidFill>
                  <a:schemeClr val="tx2"/>
                </a:solidFill>
              </a:rPr>
              <a:t>Session Overview </a:t>
            </a:r>
          </a:p>
        </p:txBody>
      </p:sp>
      <p:sp>
        <p:nvSpPr>
          <p:cNvPr id="30" name="Content Placeholder 2">
            <a:extLst>
              <a:ext uri="{FF2B5EF4-FFF2-40B4-BE49-F238E27FC236}">
                <a16:creationId xmlns:a16="http://schemas.microsoft.com/office/drawing/2014/main" id="{3A4AB225-386B-1BE9-970B-F9153697C496}"/>
              </a:ext>
            </a:extLst>
          </p:cNvPr>
          <p:cNvSpPr>
            <a:spLocks noGrp="1"/>
          </p:cNvSpPr>
          <p:nvPr>
            <p:ph idx="1"/>
          </p:nvPr>
        </p:nvSpPr>
        <p:spPr>
          <a:xfrm>
            <a:off x="804672" y="2421682"/>
            <a:ext cx="5466408" cy="3639289"/>
          </a:xfrm>
        </p:spPr>
        <p:txBody>
          <a:bodyPr vert="horz" lIns="91440" tIns="45720" rIns="91440" bIns="45720" rtlCol="0" anchor="ctr">
            <a:noAutofit/>
          </a:bodyPr>
          <a:lstStyle/>
          <a:p>
            <a:pPr marL="342900" indent="-342900">
              <a:buAutoNum type="romanUcPeriod"/>
            </a:pPr>
            <a:r>
              <a:rPr lang="en-US" sz="2000" dirty="0">
                <a:solidFill>
                  <a:schemeClr val="tx2"/>
                </a:solidFill>
                <a:latin typeface="Arial"/>
                <a:cs typeface="Arial"/>
              </a:rPr>
              <a:t>Problem: Building Capacity for Problem-Based Geographic Inquiry (PBGI)</a:t>
            </a:r>
            <a:endParaRPr lang="en-US" sz="2000">
              <a:solidFill>
                <a:schemeClr val="tx2"/>
              </a:solidFill>
              <a:latin typeface="Aptos" panose="020B0004020202020204"/>
              <a:cs typeface="Arial"/>
            </a:endParaRPr>
          </a:p>
          <a:p>
            <a:pPr marL="342900" indent="-342900">
              <a:buAutoNum type="romanUcPeriod"/>
            </a:pPr>
            <a:r>
              <a:rPr lang="en-US" sz="2000" dirty="0">
                <a:solidFill>
                  <a:schemeClr val="tx2"/>
                </a:solidFill>
                <a:latin typeface="Arial"/>
                <a:cs typeface="Arial"/>
              </a:rPr>
              <a:t>Explore Brain Drain Curriculum Materials &amp; Video Case</a:t>
            </a:r>
            <a:endParaRPr lang="en-US" sz="2000">
              <a:solidFill>
                <a:schemeClr val="tx2"/>
              </a:solidFill>
            </a:endParaRPr>
          </a:p>
          <a:p>
            <a:pPr marL="742950" lvl="1" indent="-285750">
              <a:buFont typeface="Courier New" panose="020B0604020202020204" pitchFamily="34" charset="0"/>
              <a:buChar char="o"/>
            </a:pPr>
            <a:r>
              <a:rPr lang="en-US" sz="2000" dirty="0">
                <a:solidFill>
                  <a:schemeClr val="tx2"/>
                </a:solidFill>
                <a:latin typeface="Arial"/>
                <a:cs typeface="Arial"/>
              </a:rPr>
              <a:t>Consider a “transfer portal” lesson grabber </a:t>
            </a:r>
            <a:endParaRPr lang="en-US" sz="2000">
              <a:solidFill>
                <a:schemeClr val="tx2"/>
              </a:solidFill>
              <a:latin typeface="Aptos" panose="020B0004020202020204"/>
              <a:cs typeface="Arial"/>
            </a:endParaRPr>
          </a:p>
          <a:p>
            <a:pPr marL="742950" lvl="1" indent="-285750">
              <a:buFont typeface="Courier New" panose="020B0604020202020204" pitchFamily="34" charset="0"/>
              <a:buChar char="o"/>
            </a:pPr>
            <a:r>
              <a:rPr lang="en-US" sz="2000" dirty="0">
                <a:solidFill>
                  <a:schemeClr val="tx2"/>
                </a:solidFill>
                <a:latin typeface="Arial"/>
                <a:cs typeface="Arial"/>
              </a:rPr>
              <a:t>Sample portions of a geographic investigation </a:t>
            </a:r>
          </a:p>
          <a:p>
            <a:pPr marL="742950" lvl="1" indent="-285750">
              <a:buFont typeface="Courier New" panose="020B0604020202020204" pitchFamily="34" charset="0"/>
              <a:buChar char="o"/>
            </a:pPr>
            <a:r>
              <a:rPr lang="en-US" sz="2000" dirty="0">
                <a:solidFill>
                  <a:schemeClr val="tx2"/>
                </a:solidFill>
                <a:latin typeface="Arial"/>
                <a:cs typeface="Arial"/>
              </a:rPr>
              <a:t>Watch implementation video &amp; commentary</a:t>
            </a:r>
          </a:p>
          <a:p>
            <a:pPr marL="0" indent="0">
              <a:buNone/>
            </a:pPr>
            <a:r>
              <a:rPr lang="en-US" sz="2000" dirty="0">
                <a:solidFill>
                  <a:schemeClr val="tx2"/>
                </a:solidFill>
                <a:latin typeface="Arial"/>
                <a:cs typeface="Arial"/>
              </a:rPr>
              <a:t>III. Reflect on PBGI Lesson Materials</a:t>
            </a:r>
            <a:endParaRPr lang="en-US" sz="2000">
              <a:solidFill>
                <a:schemeClr val="tx2"/>
              </a:solidFill>
              <a:latin typeface="Aptos" panose="020B0004020202020204"/>
              <a:cs typeface="Arial"/>
            </a:endParaRPr>
          </a:p>
          <a:p>
            <a:pPr marL="0" indent="0">
              <a:buNone/>
            </a:pPr>
            <a:endParaRPr lang="en-US" sz="2000" dirty="0">
              <a:solidFill>
                <a:schemeClr val="tx2"/>
              </a:solidFill>
              <a:latin typeface="Arial"/>
              <a:cs typeface="Arial"/>
            </a:endParaRPr>
          </a:p>
        </p:txBody>
      </p:sp>
      <p:grpSp>
        <p:nvGrpSpPr>
          <p:cNvPr id="31" name="Group 30">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32" name="Freeform: Shape 31">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6" name="Graphic 35" descr="Brain">
            <a:extLst>
              <a:ext uri="{FF2B5EF4-FFF2-40B4-BE49-F238E27FC236}">
                <a16:creationId xmlns:a16="http://schemas.microsoft.com/office/drawing/2014/main" id="{D1D911E7-A300-77C3-85AE-91CDE7104E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645839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E91BC1-A2E0-E0CB-56EA-8E0C996C6E2E}"/>
              </a:ext>
            </a:extLst>
          </p:cNvPr>
          <p:cNvSpPr>
            <a:spLocks noGrp="1"/>
          </p:cNvSpPr>
          <p:nvPr>
            <p:ph type="title"/>
          </p:nvPr>
        </p:nvSpPr>
        <p:spPr>
          <a:xfrm>
            <a:off x="1136397" y="502021"/>
            <a:ext cx="4959603" cy="1642969"/>
          </a:xfrm>
        </p:spPr>
        <p:txBody>
          <a:bodyPr anchor="b">
            <a:normAutofit/>
          </a:bodyPr>
          <a:lstStyle/>
          <a:p>
            <a:r>
              <a:rPr lang="en-US" sz="4000" dirty="0"/>
              <a:t>Project Context</a:t>
            </a:r>
          </a:p>
        </p:txBody>
      </p:sp>
      <p:sp>
        <p:nvSpPr>
          <p:cNvPr id="3" name="Content Placeholder 2">
            <a:extLst>
              <a:ext uri="{FF2B5EF4-FFF2-40B4-BE49-F238E27FC236}">
                <a16:creationId xmlns:a16="http://schemas.microsoft.com/office/drawing/2014/main" id="{D878983B-8D38-4813-EDF0-9A7664633458}"/>
              </a:ext>
            </a:extLst>
          </p:cNvPr>
          <p:cNvSpPr>
            <a:spLocks noGrp="1"/>
          </p:cNvSpPr>
          <p:nvPr>
            <p:ph idx="1"/>
          </p:nvPr>
        </p:nvSpPr>
        <p:spPr>
          <a:xfrm>
            <a:off x="1136397" y="2418408"/>
            <a:ext cx="4959603" cy="3522569"/>
          </a:xfrm>
        </p:spPr>
        <p:txBody>
          <a:bodyPr vert="horz" lIns="91440" tIns="45720" rIns="91440" bIns="45720" rtlCol="0" anchor="t">
            <a:normAutofit/>
          </a:bodyPr>
          <a:lstStyle/>
          <a:p>
            <a:r>
              <a:rPr lang="en-US" sz="2000" dirty="0"/>
              <a:t>3-yr. Lesson Study Project funded by NCGE</a:t>
            </a:r>
          </a:p>
          <a:p>
            <a:r>
              <a:rPr lang="en-US" sz="2000" dirty="0"/>
              <a:t>Successfully built PBGI curriculum materials (scaffolded)</a:t>
            </a:r>
          </a:p>
          <a:p>
            <a:r>
              <a:rPr lang="en-US" sz="2000" dirty="0"/>
              <a:t>Implementation was less consistent</a:t>
            </a:r>
          </a:p>
          <a:p>
            <a:r>
              <a:rPr lang="en-US" sz="2000" dirty="0"/>
              <a:t>Need more models of problem-based learning in geography</a:t>
            </a:r>
          </a:p>
          <a:p>
            <a:pPr lvl="1">
              <a:buFont typeface="Courier New" panose="020B0604020202020204" pitchFamily="34" charset="0"/>
              <a:buChar char="o"/>
            </a:pPr>
            <a:r>
              <a:rPr lang="en-US" sz="2000" dirty="0"/>
              <a:t>Video Case</a:t>
            </a:r>
          </a:p>
        </p:txBody>
      </p:sp>
      <p:pic>
        <p:nvPicPr>
          <p:cNvPr id="4" name="Picture 3" descr="A cartoon of two people&#10;&#10;Description automatically generated">
            <a:extLst>
              <a:ext uri="{FF2B5EF4-FFF2-40B4-BE49-F238E27FC236}">
                <a16:creationId xmlns:a16="http://schemas.microsoft.com/office/drawing/2014/main" id="{604CABC5-9284-9DAF-FB25-1F6242D066E6}"/>
              </a:ext>
            </a:extLst>
          </p:cNvPr>
          <p:cNvPicPr>
            <a:picLocks noChangeAspect="1"/>
          </p:cNvPicPr>
          <p:nvPr/>
        </p:nvPicPr>
        <p:blipFill>
          <a:blip r:embed="rId2"/>
          <a:stretch>
            <a:fillRect/>
          </a:stretch>
        </p:blipFill>
        <p:spPr>
          <a:xfrm>
            <a:off x="6512442" y="1437771"/>
            <a:ext cx="5201023" cy="3568701"/>
          </a:xfrm>
          <a:prstGeom prst="rect">
            <a:avLst/>
          </a:prstGeom>
        </p:spPr>
      </p:pic>
      <p:sp>
        <p:nvSpPr>
          <p:cNvPr id="36" name="Rectangle 3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5695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95BBF4-55B4-111E-A164-2331DB6A337B}"/>
              </a:ext>
            </a:extLst>
          </p:cNvPr>
          <p:cNvSpPr>
            <a:spLocks noGrp="1"/>
          </p:cNvSpPr>
          <p:nvPr>
            <p:ph type="title"/>
          </p:nvPr>
        </p:nvSpPr>
        <p:spPr>
          <a:xfrm>
            <a:off x="630936" y="640080"/>
            <a:ext cx="4818888" cy="1481328"/>
          </a:xfrm>
        </p:spPr>
        <p:txBody>
          <a:bodyPr anchor="b">
            <a:normAutofit/>
          </a:bodyPr>
          <a:lstStyle/>
          <a:p>
            <a:r>
              <a:rPr lang="en-US" sz="5000"/>
              <a:t>Design Principles</a:t>
            </a:r>
          </a:p>
        </p:txBody>
      </p:sp>
      <p:sp>
        <p:nvSpPr>
          <p:cNvPr id="3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991045-D265-1051-71FD-C507F0933820}"/>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US" sz="2200"/>
              <a:t>Learning Should Be:</a:t>
            </a:r>
          </a:p>
          <a:p>
            <a:pPr lvl="1">
              <a:buFont typeface="Courier New" panose="020B0604020202020204" pitchFamily="34" charset="0"/>
              <a:buChar char="o"/>
            </a:pPr>
            <a:r>
              <a:rPr lang="en-US" sz="2200"/>
              <a:t>Purposeful</a:t>
            </a:r>
          </a:p>
          <a:p>
            <a:pPr lvl="1">
              <a:buFont typeface="Courier New" panose="020B0604020202020204" pitchFamily="34" charset="0"/>
              <a:buChar char="o"/>
            </a:pPr>
            <a:r>
              <a:rPr lang="en-US" sz="2200"/>
              <a:t>Connected</a:t>
            </a:r>
          </a:p>
          <a:p>
            <a:pPr lvl="1">
              <a:buFont typeface="Courier New" panose="020B0604020202020204" pitchFamily="34" charset="0"/>
              <a:buChar char="o"/>
            </a:pPr>
            <a:r>
              <a:rPr lang="en-US" sz="2200"/>
              <a:t>Active &amp; Challenging</a:t>
            </a:r>
          </a:p>
          <a:p>
            <a:pPr lvl="1">
              <a:buFont typeface="Courier New" panose="020B0604020202020204" pitchFamily="34" charset="0"/>
              <a:buChar char="o"/>
            </a:pPr>
            <a:r>
              <a:rPr lang="en-US" sz="2200"/>
              <a:t>Supported</a:t>
            </a:r>
          </a:p>
        </p:txBody>
      </p:sp>
      <p:pic>
        <p:nvPicPr>
          <p:cNvPr id="5" name="Picture 4" descr="A cartoon of two people&#10;&#10;Description automatically generated">
            <a:extLst>
              <a:ext uri="{FF2B5EF4-FFF2-40B4-BE49-F238E27FC236}">
                <a16:creationId xmlns:a16="http://schemas.microsoft.com/office/drawing/2014/main" id="{4F2E08C6-5848-BA28-FB80-17236DE9E61F}"/>
              </a:ext>
            </a:extLst>
          </p:cNvPr>
          <p:cNvPicPr>
            <a:picLocks noChangeAspect="1"/>
          </p:cNvPicPr>
          <p:nvPr/>
        </p:nvPicPr>
        <p:blipFill>
          <a:blip r:embed="rId2"/>
          <a:stretch>
            <a:fillRect/>
          </a:stretch>
        </p:blipFill>
        <p:spPr>
          <a:xfrm>
            <a:off x="6099048" y="1556154"/>
            <a:ext cx="5458968" cy="3745691"/>
          </a:xfrm>
          <a:prstGeom prst="rect">
            <a:avLst/>
          </a:prstGeom>
        </p:spPr>
      </p:pic>
    </p:spTree>
    <p:extLst>
      <p:ext uri="{BB962C8B-B14F-4D97-AF65-F5344CB8AC3E}">
        <p14:creationId xmlns:p14="http://schemas.microsoft.com/office/powerpoint/2010/main" val="2327549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92DF4EA0-4BB9-944C-4BA7-47D10ABB1B6B}"/>
              </a:ext>
            </a:extLst>
          </p:cNvPr>
          <p:cNvSpPr>
            <a:spLocks noGrp="1"/>
          </p:cNvSpPr>
          <p:nvPr>
            <p:ph type="title"/>
          </p:nvPr>
        </p:nvSpPr>
        <p:spPr>
          <a:xfrm>
            <a:off x="640080" y="325369"/>
            <a:ext cx="4368602" cy="1956841"/>
          </a:xfrm>
        </p:spPr>
        <p:txBody>
          <a:bodyPr anchor="b">
            <a:normAutofit/>
          </a:bodyPr>
          <a:lstStyle/>
          <a:p>
            <a:r>
              <a:rPr lang="en-US" sz="5400" dirty="0"/>
              <a:t>Lesson Grabber</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811613A2-DB4C-0299-AFDE-4EFD37AF30B8}"/>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US" sz="2200" dirty="0"/>
              <a:t>What do you see?</a:t>
            </a:r>
          </a:p>
          <a:p>
            <a:r>
              <a:rPr lang="en-US" sz="2200" dirty="0"/>
              <a:t>Who do you see?</a:t>
            </a:r>
          </a:p>
          <a:p>
            <a:r>
              <a:rPr lang="en-US" sz="2200" dirty="0"/>
              <a:t>Is there any symbolism?</a:t>
            </a:r>
          </a:p>
          <a:p>
            <a:r>
              <a:rPr lang="en-US" sz="2200" dirty="0"/>
              <a:t>What is the message?</a:t>
            </a:r>
          </a:p>
        </p:txBody>
      </p:sp>
      <p:pic>
        <p:nvPicPr>
          <p:cNvPr id="4" name="Content Placeholder 3" descr="Cartoon of a football player and a person with briefcases&#10;&#10;Description automatically generated">
            <a:extLst>
              <a:ext uri="{FF2B5EF4-FFF2-40B4-BE49-F238E27FC236}">
                <a16:creationId xmlns:a16="http://schemas.microsoft.com/office/drawing/2014/main" id="{FA5ED009-9790-B8E7-7669-A3CB7804806B}"/>
              </a:ext>
            </a:extLst>
          </p:cNvPr>
          <p:cNvPicPr>
            <a:picLocks noChangeAspect="1"/>
          </p:cNvPicPr>
          <p:nvPr/>
        </p:nvPicPr>
        <p:blipFill>
          <a:blip r:embed="rId3"/>
          <a:srcRect r="-1" b="1101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4445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85D7BF-3898-E21C-510B-55314A275A7B}"/>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Mississippi Brain Drain</a:t>
            </a:r>
          </a:p>
        </p:txBody>
      </p:sp>
      <p:sp>
        <p:nvSpPr>
          <p:cNvPr id="3" name="Content Placeholder 2">
            <a:extLst>
              <a:ext uri="{FF2B5EF4-FFF2-40B4-BE49-F238E27FC236}">
                <a16:creationId xmlns:a16="http://schemas.microsoft.com/office/drawing/2014/main" id="{E8B79108-9DE9-1A25-A5FC-977C24E81057}"/>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indent="0">
              <a:buNone/>
            </a:pPr>
            <a:r>
              <a:rPr lang="en-US" sz="2000" b="1" dirty="0">
                <a:latin typeface="Arial"/>
                <a:cs typeface="Arial"/>
              </a:rPr>
              <a:t>Persistent Issue:</a:t>
            </a:r>
            <a:r>
              <a:rPr lang="en-US" sz="2000" dirty="0">
                <a:latin typeface="Arial"/>
                <a:cs typeface="Arial"/>
              </a:rPr>
              <a:t> What actions are justified in the interest of the well-being of the state?</a:t>
            </a:r>
            <a:endParaRPr lang="en-US" sz="2000" dirty="0"/>
          </a:p>
          <a:p>
            <a:pPr marL="0" indent="0">
              <a:buNone/>
            </a:pPr>
            <a:r>
              <a:rPr lang="en-US" sz="2000" b="1" dirty="0">
                <a:latin typeface="Arial"/>
                <a:cs typeface="Arial"/>
              </a:rPr>
              <a:t>Unit Question: </a:t>
            </a:r>
            <a:r>
              <a:rPr lang="en-US" sz="2000" dirty="0">
                <a:latin typeface="Arial"/>
                <a:cs typeface="Arial"/>
              </a:rPr>
              <a:t>Why does Mississippi have a brain drain and what should be done about it?</a:t>
            </a:r>
            <a:endParaRPr lang="en-US" sz="2000" dirty="0"/>
          </a:p>
          <a:p>
            <a:pPr marL="0" indent="0">
              <a:buNone/>
            </a:pPr>
            <a:r>
              <a:rPr lang="en-US" sz="2000" b="1" dirty="0">
                <a:latin typeface="Arial"/>
                <a:cs typeface="Arial"/>
              </a:rPr>
              <a:t>Lesson Focus Question:</a:t>
            </a:r>
            <a:r>
              <a:rPr lang="en-US" sz="2000" dirty="0">
                <a:latin typeface="Arial"/>
                <a:cs typeface="Arial"/>
              </a:rPr>
              <a:t> What is the story of the Mississippi Brain Drain?</a:t>
            </a:r>
            <a:endParaRPr lang="en-US" sz="2000" dirty="0"/>
          </a:p>
          <a:p>
            <a:pPr marL="0" indent="0">
              <a:buNone/>
            </a:pPr>
            <a:endParaRPr lang="en-US" sz="2000"/>
          </a:p>
        </p:txBody>
      </p:sp>
    </p:spTree>
    <p:extLst>
      <p:ext uri="{BB962C8B-B14F-4D97-AF65-F5344CB8AC3E}">
        <p14:creationId xmlns:p14="http://schemas.microsoft.com/office/powerpoint/2010/main" val="259772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BE6541-4B5F-B2C5-9789-015D2B8D1631}"/>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Geographic Investigation Overview</a:t>
            </a:r>
          </a:p>
        </p:txBody>
      </p:sp>
      <p:sp>
        <p:nvSpPr>
          <p:cNvPr id="3" name="Content Placeholder 2">
            <a:extLst>
              <a:ext uri="{FF2B5EF4-FFF2-40B4-BE49-F238E27FC236}">
                <a16:creationId xmlns:a16="http://schemas.microsoft.com/office/drawing/2014/main" id="{3F27B091-56FD-4362-1CC6-17021C8C1061}"/>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sz="2000" dirty="0">
                <a:latin typeface="Arial"/>
                <a:cs typeface="Arial"/>
              </a:rPr>
              <a:t>Navigate to </a:t>
            </a:r>
            <a:r>
              <a:rPr lang="en-US" sz="2000" dirty="0">
                <a:latin typeface="Arial"/>
                <a:cs typeface="Arial"/>
                <a:hlinkClick r:id="rId2"/>
              </a:rPr>
              <a:t>https://tinyurl.com/msbraindrain</a:t>
            </a:r>
            <a:r>
              <a:rPr lang="en-US" sz="2000" dirty="0">
                <a:latin typeface="Arial"/>
                <a:cs typeface="Arial"/>
              </a:rPr>
              <a:t> or refer to your packet</a:t>
            </a:r>
            <a:endParaRPr lang="en-US" sz="2000"/>
          </a:p>
          <a:p>
            <a:r>
              <a:rPr lang="en-US" sz="2000" dirty="0">
                <a:latin typeface="Arial"/>
                <a:cs typeface="Arial"/>
              </a:rPr>
              <a:t>The guiding questions follow a "see, think, wonder" framework</a:t>
            </a:r>
          </a:p>
          <a:p>
            <a:r>
              <a:rPr lang="en-US" sz="2000" dirty="0">
                <a:latin typeface="Arial"/>
                <a:cs typeface="Arial"/>
              </a:rPr>
              <a:t>Talk through the questions on the scaffold as a group. Do NOT divide and conquer; instead, work through the data and information provided and come to your answers collaboratively via discussion. </a:t>
            </a:r>
            <a:endParaRPr lang="en-US" sz="2000">
              <a:latin typeface="Aptos" panose="020B0004020202020204"/>
              <a:cs typeface="Arial"/>
            </a:endParaRPr>
          </a:p>
          <a:p>
            <a:r>
              <a:rPr lang="en-US" sz="2000" dirty="0">
                <a:latin typeface="Arial"/>
                <a:cs typeface="Arial"/>
              </a:rPr>
              <a:t>Flip or scroll to the lesson assessment on the final page. You will synthesize your learning from all three artifact sets at the end of the investigation.</a:t>
            </a:r>
            <a:endParaRPr lang="en-US" sz="2000" dirty="0"/>
          </a:p>
        </p:txBody>
      </p:sp>
    </p:spTree>
    <p:extLst>
      <p:ext uri="{BB962C8B-B14F-4D97-AF65-F5344CB8AC3E}">
        <p14:creationId xmlns:p14="http://schemas.microsoft.com/office/powerpoint/2010/main" val="2398211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304362-390E-09BD-0B45-9F273927410C}"/>
              </a:ext>
            </a:extLst>
          </p:cNvPr>
          <p:cNvSpPr>
            <a:spLocks noGrp="1"/>
          </p:cNvSpPr>
          <p:nvPr>
            <p:ph type="title"/>
          </p:nvPr>
        </p:nvSpPr>
        <p:spPr>
          <a:xfrm>
            <a:off x="1057025" y="922644"/>
            <a:ext cx="5040285" cy="1169585"/>
          </a:xfrm>
        </p:spPr>
        <p:txBody>
          <a:bodyPr anchor="b">
            <a:normAutofit/>
          </a:bodyPr>
          <a:lstStyle/>
          <a:p>
            <a:r>
              <a:rPr lang="en-US" sz="4000"/>
              <a:t>Sampling Artifact Set 1</a:t>
            </a:r>
          </a:p>
        </p:txBody>
      </p:sp>
      <p:sp>
        <p:nvSpPr>
          <p:cNvPr id="42" name="Rectangle 41">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BC136A-B40E-4282-DFAE-AF0F1E4C8348}"/>
              </a:ext>
            </a:extLst>
          </p:cNvPr>
          <p:cNvSpPr>
            <a:spLocks noGrp="1"/>
          </p:cNvSpPr>
          <p:nvPr>
            <p:ph idx="1"/>
          </p:nvPr>
        </p:nvSpPr>
        <p:spPr>
          <a:xfrm>
            <a:off x="1055715" y="2508105"/>
            <a:ext cx="5040285" cy="3632493"/>
          </a:xfrm>
        </p:spPr>
        <p:txBody>
          <a:bodyPr vert="horz" lIns="91440" tIns="45720" rIns="91440" bIns="45720" rtlCol="0" anchor="ctr">
            <a:normAutofit/>
          </a:bodyPr>
          <a:lstStyle/>
          <a:p>
            <a:r>
              <a:rPr lang="en-US" sz="2000" dirty="0"/>
              <a:t>Review the materials and work through the questions as a group.</a:t>
            </a:r>
          </a:p>
          <a:p>
            <a:r>
              <a:rPr lang="en-US" sz="2000" dirty="0"/>
              <a:t>Resource linked into "Wonder" column:</a:t>
            </a:r>
          </a:p>
          <a:p>
            <a:pPr lvl="1">
              <a:buFont typeface="Courier New" panose="020B0604020202020204" pitchFamily="34" charset="0"/>
              <a:buChar char="o"/>
            </a:pPr>
            <a:r>
              <a:rPr lang="en-US" sz="2000">
                <a:ea typeface="+mn-lt"/>
                <a:cs typeface="+mn-lt"/>
                <a:hlinkClick r:id="rId2"/>
              </a:rPr>
              <a:t>https://netmigration.wisc.edu/</a:t>
            </a:r>
            <a:endParaRPr lang="en-US" sz="2000"/>
          </a:p>
        </p:txBody>
      </p:sp>
      <p:pic>
        <p:nvPicPr>
          <p:cNvPr id="5" name="Picture 4" descr="A map of the united states&#10;&#10;Description automatically generated">
            <a:extLst>
              <a:ext uri="{FF2B5EF4-FFF2-40B4-BE49-F238E27FC236}">
                <a16:creationId xmlns:a16="http://schemas.microsoft.com/office/drawing/2014/main" id="{3FBAE927-B084-1FB2-5385-6ECF384CD3D7}"/>
              </a:ext>
            </a:extLst>
          </p:cNvPr>
          <p:cNvPicPr>
            <a:picLocks noChangeAspect="1"/>
          </p:cNvPicPr>
          <p:nvPr/>
        </p:nvPicPr>
        <p:blipFill>
          <a:blip r:embed="rId3"/>
          <a:stretch>
            <a:fillRect/>
          </a:stretch>
        </p:blipFill>
        <p:spPr>
          <a:xfrm>
            <a:off x="6946667" y="841405"/>
            <a:ext cx="4389120" cy="2446933"/>
          </a:xfrm>
          <a:prstGeom prst="rect">
            <a:avLst/>
          </a:prstGeom>
        </p:spPr>
      </p:pic>
      <p:pic>
        <p:nvPicPr>
          <p:cNvPr id="4" name="Picture 3" descr="A map of the united states&#10;&#10;Description automatically generated">
            <a:extLst>
              <a:ext uri="{FF2B5EF4-FFF2-40B4-BE49-F238E27FC236}">
                <a16:creationId xmlns:a16="http://schemas.microsoft.com/office/drawing/2014/main" id="{1A099E10-60DC-3271-98DA-B901AB8814EE}"/>
              </a:ext>
            </a:extLst>
          </p:cNvPr>
          <p:cNvPicPr>
            <a:picLocks noChangeAspect="1"/>
          </p:cNvPicPr>
          <p:nvPr/>
        </p:nvPicPr>
        <p:blipFill>
          <a:blip r:embed="rId4"/>
          <a:stretch>
            <a:fillRect/>
          </a:stretch>
        </p:blipFill>
        <p:spPr>
          <a:xfrm>
            <a:off x="6946667" y="3817758"/>
            <a:ext cx="4389120" cy="2095804"/>
          </a:xfrm>
          <a:prstGeom prst="rect">
            <a:avLst/>
          </a:prstGeom>
        </p:spPr>
      </p:pic>
    </p:spTree>
    <p:extLst>
      <p:ext uri="{BB962C8B-B14F-4D97-AF65-F5344CB8AC3E}">
        <p14:creationId xmlns:p14="http://schemas.microsoft.com/office/powerpoint/2010/main" val="3760353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42" name="Rectangle 41">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Rectangle 54">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6A809-F193-1826-BD5C-C7F8DEB2A87C}"/>
              </a:ext>
            </a:extLst>
          </p:cNvPr>
          <p:cNvSpPr>
            <a:spLocks noGrp="1"/>
          </p:cNvSpPr>
          <p:nvPr>
            <p:ph type="title"/>
          </p:nvPr>
        </p:nvSpPr>
        <p:spPr>
          <a:xfrm>
            <a:off x="1057025" y="922644"/>
            <a:ext cx="5040285" cy="1169585"/>
          </a:xfrm>
        </p:spPr>
        <p:txBody>
          <a:bodyPr anchor="b">
            <a:normAutofit/>
          </a:bodyPr>
          <a:lstStyle/>
          <a:p>
            <a:r>
              <a:rPr lang="en-US" sz="4000"/>
              <a:t>Sampling Artifact Set 2</a:t>
            </a:r>
          </a:p>
        </p:txBody>
      </p:sp>
      <p:sp>
        <p:nvSpPr>
          <p:cNvPr id="56" name="Rectangle 5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A470BB0-D587-3A00-E7BE-C09E9D558ECE}"/>
              </a:ext>
            </a:extLst>
          </p:cNvPr>
          <p:cNvSpPr>
            <a:spLocks noGrp="1"/>
          </p:cNvSpPr>
          <p:nvPr>
            <p:ph idx="1"/>
          </p:nvPr>
        </p:nvSpPr>
        <p:spPr>
          <a:xfrm>
            <a:off x="1055715" y="2508105"/>
            <a:ext cx="5040285" cy="3632493"/>
          </a:xfrm>
        </p:spPr>
        <p:txBody>
          <a:bodyPr vert="horz" lIns="91440" tIns="45720" rIns="91440" bIns="45720" rtlCol="0" anchor="ctr">
            <a:normAutofit/>
          </a:bodyPr>
          <a:lstStyle/>
          <a:p>
            <a:r>
              <a:rPr lang="en-US" sz="2000" dirty="0"/>
              <a:t>Review the materials and work through the questions as a group.</a:t>
            </a:r>
          </a:p>
          <a:p>
            <a:endParaRPr lang="en-US" sz="2000"/>
          </a:p>
        </p:txBody>
      </p:sp>
      <p:pic>
        <p:nvPicPr>
          <p:cNvPr id="4" name="Picture 3" descr="A comparison of a college program&#10;&#10;Description automatically generated">
            <a:extLst>
              <a:ext uri="{FF2B5EF4-FFF2-40B4-BE49-F238E27FC236}">
                <a16:creationId xmlns:a16="http://schemas.microsoft.com/office/drawing/2014/main" id="{3B6C1807-2E2C-1E7D-4132-AFCA2DBD5C55}"/>
              </a:ext>
            </a:extLst>
          </p:cNvPr>
          <p:cNvPicPr>
            <a:picLocks noChangeAspect="1"/>
          </p:cNvPicPr>
          <p:nvPr/>
        </p:nvPicPr>
        <p:blipFill>
          <a:blip r:embed="rId2"/>
          <a:stretch>
            <a:fillRect/>
          </a:stretch>
        </p:blipFill>
        <p:spPr>
          <a:xfrm>
            <a:off x="6953792" y="774285"/>
            <a:ext cx="4374869" cy="2581173"/>
          </a:xfrm>
          <a:prstGeom prst="rect">
            <a:avLst/>
          </a:prstGeom>
        </p:spPr>
      </p:pic>
      <p:pic>
        <p:nvPicPr>
          <p:cNvPr id="5" name="Picture 4" descr="A screenshot of a computer screen&#10;&#10;Description automatically generated">
            <a:extLst>
              <a:ext uri="{FF2B5EF4-FFF2-40B4-BE49-F238E27FC236}">
                <a16:creationId xmlns:a16="http://schemas.microsoft.com/office/drawing/2014/main" id="{59725873-1D65-AB44-4EA0-0802F5BE9DD2}"/>
              </a:ext>
            </a:extLst>
          </p:cNvPr>
          <p:cNvPicPr>
            <a:picLocks noChangeAspect="1"/>
          </p:cNvPicPr>
          <p:nvPr/>
        </p:nvPicPr>
        <p:blipFill>
          <a:blip r:embed="rId3"/>
          <a:stretch>
            <a:fillRect/>
          </a:stretch>
        </p:blipFill>
        <p:spPr>
          <a:xfrm>
            <a:off x="6953792" y="3575074"/>
            <a:ext cx="4374869" cy="2581173"/>
          </a:xfrm>
          <a:prstGeom prst="rect">
            <a:avLst/>
          </a:prstGeom>
        </p:spPr>
      </p:pic>
    </p:spTree>
    <p:extLst>
      <p:ext uri="{BB962C8B-B14F-4D97-AF65-F5344CB8AC3E}">
        <p14:creationId xmlns:p14="http://schemas.microsoft.com/office/powerpoint/2010/main" val="3934250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3" name="Rectangle 12">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65BBF7-1D48-0D73-237C-7BF4F256D4DD}"/>
              </a:ext>
            </a:extLst>
          </p:cNvPr>
          <p:cNvSpPr>
            <a:spLocks noGrp="1"/>
          </p:cNvSpPr>
          <p:nvPr>
            <p:ph type="title"/>
          </p:nvPr>
        </p:nvSpPr>
        <p:spPr>
          <a:xfrm>
            <a:off x="1057025" y="922644"/>
            <a:ext cx="5040285" cy="1169585"/>
          </a:xfrm>
        </p:spPr>
        <p:txBody>
          <a:bodyPr anchor="b">
            <a:normAutofit/>
          </a:bodyPr>
          <a:lstStyle/>
          <a:p>
            <a:r>
              <a:rPr lang="en-US" sz="4000"/>
              <a:t>Sampling Artifact Set 3</a:t>
            </a:r>
          </a:p>
        </p:txBody>
      </p:sp>
      <p:sp>
        <p:nvSpPr>
          <p:cNvPr id="18" name="Rectangle 17">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3A1620-1E48-5E8E-A94C-969883AB8AAD}"/>
              </a:ext>
            </a:extLst>
          </p:cNvPr>
          <p:cNvSpPr>
            <a:spLocks noGrp="1"/>
          </p:cNvSpPr>
          <p:nvPr>
            <p:ph idx="1"/>
          </p:nvPr>
        </p:nvSpPr>
        <p:spPr>
          <a:xfrm>
            <a:off x="1055715" y="2508105"/>
            <a:ext cx="5040285" cy="3632493"/>
          </a:xfrm>
        </p:spPr>
        <p:txBody>
          <a:bodyPr vert="horz" lIns="91440" tIns="45720" rIns="91440" bIns="45720" rtlCol="0" anchor="ctr">
            <a:normAutofit/>
          </a:bodyPr>
          <a:lstStyle/>
          <a:p>
            <a:r>
              <a:rPr lang="en-US" sz="2000" dirty="0"/>
              <a:t>Review the materials and work through the questions as a group.</a:t>
            </a:r>
          </a:p>
          <a:p>
            <a:endParaRPr lang="en-US" sz="2000"/>
          </a:p>
        </p:txBody>
      </p:sp>
      <p:pic>
        <p:nvPicPr>
          <p:cNvPr id="4" name="Picture 3">
            <a:extLst>
              <a:ext uri="{FF2B5EF4-FFF2-40B4-BE49-F238E27FC236}">
                <a16:creationId xmlns:a16="http://schemas.microsoft.com/office/drawing/2014/main" id="{EFF555A5-E22A-A8C1-2E9B-8B601985CAC5}"/>
              </a:ext>
            </a:extLst>
          </p:cNvPr>
          <p:cNvPicPr>
            <a:picLocks noChangeAspect="1"/>
          </p:cNvPicPr>
          <p:nvPr/>
        </p:nvPicPr>
        <p:blipFill>
          <a:blip r:embed="rId2"/>
          <a:stretch>
            <a:fillRect/>
          </a:stretch>
        </p:blipFill>
        <p:spPr>
          <a:xfrm>
            <a:off x="6946667" y="984051"/>
            <a:ext cx="4389120" cy="2161641"/>
          </a:xfrm>
          <a:prstGeom prst="rect">
            <a:avLst/>
          </a:prstGeom>
        </p:spPr>
      </p:pic>
      <p:pic>
        <p:nvPicPr>
          <p:cNvPr id="5" name="Picture 4" descr="A map of the united states&#10;&#10;Description automatically generated">
            <a:extLst>
              <a:ext uri="{FF2B5EF4-FFF2-40B4-BE49-F238E27FC236}">
                <a16:creationId xmlns:a16="http://schemas.microsoft.com/office/drawing/2014/main" id="{F43A729D-67B8-F185-3EAB-9EC9BF51CA8A}"/>
              </a:ext>
            </a:extLst>
          </p:cNvPr>
          <p:cNvPicPr>
            <a:picLocks noChangeAspect="1"/>
          </p:cNvPicPr>
          <p:nvPr/>
        </p:nvPicPr>
        <p:blipFill>
          <a:blip r:embed="rId3"/>
          <a:stretch>
            <a:fillRect/>
          </a:stretch>
        </p:blipFill>
        <p:spPr>
          <a:xfrm>
            <a:off x="6946667" y="3784840"/>
            <a:ext cx="4389120" cy="2161641"/>
          </a:xfrm>
          <a:prstGeom prst="rect">
            <a:avLst/>
          </a:prstGeom>
        </p:spPr>
      </p:pic>
    </p:spTree>
    <p:extLst>
      <p:ext uri="{BB962C8B-B14F-4D97-AF65-F5344CB8AC3E}">
        <p14:creationId xmlns:p14="http://schemas.microsoft.com/office/powerpoint/2010/main" val="1647271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questionnaire&#10;&#10;Description automatically generated">
            <a:extLst>
              <a:ext uri="{FF2B5EF4-FFF2-40B4-BE49-F238E27FC236}">
                <a16:creationId xmlns:a16="http://schemas.microsoft.com/office/drawing/2014/main" id="{066CBF6C-2B9D-B35A-F874-25204C0B7AEA}"/>
              </a:ext>
            </a:extLst>
          </p:cNvPr>
          <p:cNvPicPr>
            <a:picLocks noChangeAspect="1"/>
          </p:cNvPicPr>
          <p:nvPr/>
        </p:nvPicPr>
        <p:blipFill>
          <a:blip r:embed="rId2"/>
          <a:stretch>
            <a:fillRect/>
          </a:stretch>
        </p:blipFill>
        <p:spPr>
          <a:xfrm>
            <a:off x="833887" y="808172"/>
            <a:ext cx="10682377" cy="5313543"/>
          </a:xfrm>
          <a:prstGeom prst="rect">
            <a:avLst/>
          </a:prstGeom>
        </p:spPr>
      </p:pic>
    </p:spTree>
    <p:extLst>
      <p:ext uri="{BB962C8B-B14F-4D97-AF65-F5344CB8AC3E}">
        <p14:creationId xmlns:p14="http://schemas.microsoft.com/office/powerpoint/2010/main" val="4027718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B2893C1-4A2E-B257-10C8-5EACAEB77FD5}"/>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Video Case: Ben Austin</a:t>
            </a:r>
          </a:p>
        </p:txBody>
      </p:sp>
      <p:sp>
        <p:nvSpPr>
          <p:cNvPr id="3" name="Text Placeholder 2">
            <a:extLst>
              <a:ext uri="{FF2B5EF4-FFF2-40B4-BE49-F238E27FC236}">
                <a16:creationId xmlns:a16="http://schemas.microsoft.com/office/drawing/2014/main" id="{D6F9BCCC-39DA-71CF-89BD-D9FD7C43B39F}"/>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kern="1200">
                <a:solidFill>
                  <a:schemeClr val="tx1"/>
                </a:solidFill>
                <a:latin typeface="+mn-lt"/>
                <a:ea typeface="+mn-ea"/>
                <a:cs typeface="+mn-cs"/>
              </a:rPr>
              <a:t>Sampling Authentic Classroom Experiences</a:t>
            </a:r>
          </a:p>
        </p:txBody>
      </p:sp>
    </p:spTree>
    <p:extLst>
      <p:ext uri="{BB962C8B-B14F-4D97-AF65-F5344CB8AC3E}">
        <p14:creationId xmlns:p14="http://schemas.microsoft.com/office/powerpoint/2010/main" val="337030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Clip 6 Austin - Artifact Set 3">
            <a:hlinkClick r:id="" action="ppaction://media"/>
            <a:extLst>
              <a:ext uri="{FF2B5EF4-FFF2-40B4-BE49-F238E27FC236}">
                <a16:creationId xmlns:a16="http://schemas.microsoft.com/office/drawing/2014/main" id="{C47A9346-56E8-6E47-0906-6064C3D79277}"/>
              </a:ext>
            </a:extLst>
          </p:cNvPr>
          <p:cNvPicPr>
            <a:picLocks noRot="1" noChangeAspect="1"/>
          </p:cNvPicPr>
          <p:nvPr>
            <a:videoFile r:link="rId1"/>
          </p:nvPr>
        </p:nvPicPr>
        <p:blipFill>
          <a:blip r:embed="rId4"/>
          <a:stretch>
            <a:fillRect/>
          </a:stretch>
        </p:blipFill>
        <p:spPr>
          <a:xfrm>
            <a:off x="1241425" y="685800"/>
            <a:ext cx="9710738" cy="5486400"/>
          </a:xfrm>
          <a:prstGeom prst="rect">
            <a:avLst/>
          </a:prstGeom>
        </p:spPr>
      </p:pic>
    </p:spTree>
    <p:extLst>
      <p:ext uri="{BB962C8B-B14F-4D97-AF65-F5344CB8AC3E}">
        <p14:creationId xmlns:p14="http://schemas.microsoft.com/office/powerpoint/2010/main" val="298970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eacher Commentary Clip 6 - Austin">
            <a:hlinkClick r:id="" action="ppaction://media"/>
            <a:extLst>
              <a:ext uri="{FF2B5EF4-FFF2-40B4-BE49-F238E27FC236}">
                <a16:creationId xmlns:a16="http://schemas.microsoft.com/office/drawing/2014/main" id="{2565000D-F0C3-A203-8E46-BB50D421C1B9}"/>
              </a:ext>
            </a:extLst>
          </p:cNvPr>
          <p:cNvPicPr>
            <a:picLocks noGrp="1" noRot="1" noChangeAspect="1"/>
          </p:cNvPicPr>
          <p:nvPr>
            <p:ph idx="1"/>
            <a:videoFile r:link="rId1"/>
          </p:nvPr>
        </p:nvPicPr>
        <p:blipFill>
          <a:blip r:embed="rId4"/>
          <a:stretch>
            <a:fillRect/>
          </a:stretch>
        </p:blipFill>
        <p:spPr>
          <a:xfrm>
            <a:off x="1396462" y="776078"/>
            <a:ext cx="9383113" cy="5300243"/>
          </a:xfrm>
        </p:spPr>
      </p:pic>
    </p:spTree>
    <p:extLst>
      <p:ext uri="{BB962C8B-B14F-4D97-AF65-F5344CB8AC3E}">
        <p14:creationId xmlns:p14="http://schemas.microsoft.com/office/powerpoint/2010/main" val="497152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Arc 24">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F43648-8B93-A24D-DBD3-93CDDF8E21C2}"/>
              </a:ext>
            </a:extLst>
          </p:cNvPr>
          <p:cNvSpPr>
            <a:spLocks noGrp="1"/>
          </p:cNvSpPr>
          <p:nvPr>
            <p:ph type="title"/>
          </p:nvPr>
        </p:nvSpPr>
        <p:spPr>
          <a:xfrm>
            <a:off x="7080738" y="647593"/>
            <a:ext cx="4467792" cy="3060541"/>
          </a:xfrm>
        </p:spPr>
        <p:txBody>
          <a:bodyPr vert="horz" lIns="91440" tIns="45720" rIns="91440" bIns="45720" rtlCol="0" anchor="b">
            <a:normAutofit/>
          </a:bodyPr>
          <a:lstStyle/>
          <a:p>
            <a:pPr algn="ctr"/>
            <a:r>
              <a:rPr lang="en-US" kern="1200">
                <a:solidFill>
                  <a:srgbClr val="FFFFFF"/>
                </a:solidFill>
                <a:latin typeface="+mj-lt"/>
                <a:ea typeface="+mj-ea"/>
                <a:cs typeface="+mj-cs"/>
              </a:rPr>
              <a:t>Reflection</a:t>
            </a:r>
          </a:p>
        </p:txBody>
      </p:sp>
      <p:sp>
        <p:nvSpPr>
          <p:cNvPr id="3" name="Text Placeholder 2">
            <a:extLst>
              <a:ext uri="{FF2B5EF4-FFF2-40B4-BE49-F238E27FC236}">
                <a16:creationId xmlns:a16="http://schemas.microsoft.com/office/drawing/2014/main" id="{DC7A29EF-42EC-B4CD-AD2D-699637ECBACF}"/>
              </a:ext>
            </a:extLst>
          </p:cNvPr>
          <p:cNvSpPr>
            <a:spLocks noGrp="1"/>
          </p:cNvSpPr>
          <p:nvPr>
            <p:ph type="body" idx="1"/>
          </p:nvPr>
        </p:nvSpPr>
        <p:spPr>
          <a:xfrm>
            <a:off x="7080738" y="3800209"/>
            <a:ext cx="4467792" cy="2410198"/>
          </a:xfrm>
        </p:spPr>
        <p:txBody>
          <a:bodyPr vert="horz" lIns="91440" tIns="45720" rIns="91440" bIns="45720" rtlCol="0">
            <a:normAutofit/>
          </a:bodyPr>
          <a:lstStyle/>
          <a:p>
            <a:pPr algn="ctr"/>
            <a:endParaRPr lang="en-US" sz="2400" kern="1200">
              <a:solidFill>
                <a:srgbClr val="FFFFFF"/>
              </a:solidFill>
              <a:latin typeface="+mn-lt"/>
              <a:ea typeface="+mn-ea"/>
              <a:cs typeface="+mn-cs"/>
            </a:endParaRPr>
          </a:p>
        </p:txBody>
      </p:sp>
      <p:sp>
        <p:nvSpPr>
          <p:cNvPr id="27" name="Oval 26">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Thought bubble">
            <a:extLst>
              <a:ext uri="{FF2B5EF4-FFF2-40B4-BE49-F238E27FC236}">
                <a16:creationId xmlns:a16="http://schemas.microsoft.com/office/drawing/2014/main" id="{FEBA536A-5FF4-7B3E-82EA-89D1B7C89D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8572"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1341553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organ Overall Lesson Reflection">
            <a:hlinkClick r:id="" action="ppaction://media"/>
            <a:extLst>
              <a:ext uri="{FF2B5EF4-FFF2-40B4-BE49-F238E27FC236}">
                <a16:creationId xmlns:a16="http://schemas.microsoft.com/office/drawing/2014/main" id="{FF393D73-84B0-E024-2AC3-4450BD7E3E4F}"/>
              </a:ext>
            </a:extLst>
          </p:cNvPr>
          <p:cNvPicPr>
            <a:picLocks noRot="1" noChangeAspect="1"/>
          </p:cNvPicPr>
          <p:nvPr>
            <a:videoFile r:link="rId1"/>
          </p:nvPr>
        </p:nvPicPr>
        <p:blipFill>
          <a:blip r:embed="rId3"/>
          <a:stretch>
            <a:fillRect/>
          </a:stretch>
        </p:blipFill>
        <p:spPr>
          <a:xfrm>
            <a:off x="1241425" y="685800"/>
            <a:ext cx="9710738" cy="5486400"/>
          </a:xfrm>
          <a:prstGeom prst="rect">
            <a:avLst/>
          </a:prstGeom>
        </p:spPr>
      </p:pic>
    </p:spTree>
    <p:extLst>
      <p:ext uri="{BB962C8B-B14F-4D97-AF65-F5344CB8AC3E}">
        <p14:creationId xmlns:p14="http://schemas.microsoft.com/office/powerpoint/2010/main" val="1926739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EAB13D-0A04-CBE7-CE54-11375FEE2C59}"/>
              </a:ext>
            </a:extLst>
          </p:cNvPr>
          <p:cNvSpPr>
            <a:spLocks noGrp="1"/>
          </p:cNvSpPr>
          <p:nvPr>
            <p:ph idx="1"/>
          </p:nvPr>
        </p:nvSpPr>
        <p:spPr>
          <a:xfrm>
            <a:off x="838200" y="2985190"/>
            <a:ext cx="10515600" cy="3191773"/>
          </a:xfrm>
        </p:spPr>
        <p:txBody>
          <a:bodyPr vert="horz" lIns="91440" tIns="45720" rIns="91440" bIns="45720" rtlCol="0" anchor="t">
            <a:normAutofit/>
          </a:bodyPr>
          <a:lstStyle/>
          <a:p>
            <a:r>
              <a:rPr lang="en-US" dirty="0"/>
              <a:t>Questions? </a:t>
            </a:r>
          </a:p>
          <a:p>
            <a:pPr lvl="1">
              <a:buFont typeface="Courier New" panose="020B0604020202020204" pitchFamily="34" charset="0"/>
              <a:buChar char="o"/>
            </a:pPr>
            <a:r>
              <a:rPr lang="en-US" dirty="0"/>
              <a:t>Jay Howell –  </a:t>
            </a:r>
            <a:r>
              <a:rPr lang="en-US" dirty="0">
                <a:hlinkClick r:id="rId2"/>
              </a:rPr>
              <a:t>james.b.howell@usm.edu</a:t>
            </a:r>
            <a:endParaRPr lang="en-US" dirty="0"/>
          </a:p>
          <a:p>
            <a:pPr lvl="1">
              <a:buFont typeface="Courier New" panose="020B0604020202020204" pitchFamily="34" charset="0"/>
              <a:buChar char="o"/>
            </a:pPr>
            <a:r>
              <a:rPr lang="en-US" dirty="0"/>
              <a:t>Lamont Maddox – </a:t>
            </a:r>
            <a:r>
              <a:rPr lang="en-US" dirty="0">
                <a:hlinkClick r:id="rId3"/>
              </a:rPr>
              <a:t>lmaddox@una.edu</a:t>
            </a:r>
            <a:endParaRPr lang="en-US" dirty="0"/>
          </a:p>
          <a:p>
            <a:endParaRPr lang="en-US" dirty="0"/>
          </a:p>
        </p:txBody>
      </p:sp>
      <p:pic>
        <p:nvPicPr>
          <p:cNvPr id="4" name="Picture 3" descr="A logo of a university&#10;&#10;Description automatically generated">
            <a:extLst>
              <a:ext uri="{FF2B5EF4-FFF2-40B4-BE49-F238E27FC236}">
                <a16:creationId xmlns:a16="http://schemas.microsoft.com/office/drawing/2014/main" id="{B2475255-7FE5-6827-4DCE-64F041EC9225}"/>
              </a:ext>
            </a:extLst>
          </p:cNvPr>
          <p:cNvPicPr>
            <a:picLocks noChangeAspect="1"/>
          </p:cNvPicPr>
          <p:nvPr/>
        </p:nvPicPr>
        <p:blipFill>
          <a:blip r:embed="rId4"/>
          <a:stretch>
            <a:fillRect/>
          </a:stretch>
        </p:blipFill>
        <p:spPr>
          <a:xfrm>
            <a:off x="171933" y="-34235"/>
            <a:ext cx="4581525" cy="2133600"/>
          </a:xfrm>
          <a:prstGeom prst="rect">
            <a:avLst/>
          </a:prstGeom>
        </p:spPr>
      </p:pic>
      <p:pic>
        <p:nvPicPr>
          <p:cNvPr id="5" name="Picture 4" descr="A logo with a lion and yellow background&#10;&#10;Description automatically generated">
            <a:extLst>
              <a:ext uri="{FF2B5EF4-FFF2-40B4-BE49-F238E27FC236}">
                <a16:creationId xmlns:a16="http://schemas.microsoft.com/office/drawing/2014/main" id="{7B4ECC54-FF2A-0108-537D-F5B1EE0A943C}"/>
              </a:ext>
            </a:extLst>
          </p:cNvPr>
          <p:cNvPicPr>
            <a:picLocks noChangeAspect="1"/>
          </p:cNvPicPr>
          <p:nvPr/>
        </p:nvPicPr>
        <p:blipFill>
          <a:blip r:embed="rId5"/>
          <a:stretch>
            <a:fillRect/>
          </a:stretch>
        </p:blipFill>
        <p:spPr>
          <a:xfrm>
            <a:off x="8199989" y="132453"/>
            <a:ext cx="3743325" cy="1800225"/>
          </a:xfrm>
          <a:prstGeom prst="rect">
            <a:avLst/>
          </a:prstGeom>
        </p:spPr>
      </p:pic>
    </p:spTree>
    <p:extLst>
      <p:ext uri="{BB962C8B-B14F-4D97-AF65-F5344CB8AC3E}">
        <p14:creationId xmlns:p14="http://schemas.microsoft.com/office/powerpoint/2010/main" val="2217160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870</Words>
  <Application>Microsoft Macintosh PowerPoint</Application>
  <PresentationFormat>Widescreen</PresentationFormat>
  <Paragraphs>64</Paragraphs>
  <Slides>17</Slides>
  <Notes>4</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Courier New</vt:lpstr>
      <vt:lpstr>office theme</vt:lpstr>
      <vt:lpstr>Brain Drain: Where is it? Why there? Why care? </vt:lpstr>
      <vt:lpstr>Session Overview </vt:lpstr>
      <vt:lpstr>Project Context</vt:lpstr>
      <vt:lpstr>Design Principles</vt:lpstr>
      <vt:lpstr>Lesson Grabber</vt:lpstr>
      <vt:lpstr>Mississippi Brain Drain</vt:lpstr>
      <vt:lpstr>Geographic Investigation Overview</vt:lpstr>
      <vt:lpstr>Sampling Artifact Set 1</vt:lpstr>
      <vt:lpstr>Sampling Artifact Set 2</vt:lpstr>
      <vt:lpstr>Sampling Artifact Set 3</vt:lpstr>
      <vt:lpstr>PowerPoint Presentation</vt:lpstr>
      <vt:lpstr>Video Case: Ben Austin</vt:lpstr>
      <vt:lpstr>PowerPoint Presentation</vt:lpstr>
      <vt:lpstr>PowerPoint Presentation</vt:lpstr>
      <vt:lpstr>Reflection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Drain: Where is it? Why there? Why care? </dc:title>
  <dc:creator/>
  <cp:lastModifiedBy>Maddox, Lamont E</cp:lastModifiedBy>
  <cp:revision>468</cp:revision>
  <dcterms:created xsi:type="dcterms:W3CDTF">2024-09-20T20:00:15Z</dcterms:created>
  <dcterms:modified xsi:type="dcterms:W3CDTF">2024-10-02T21:16:06Z</dcterms:modified>
</cp:coreProperties>
</file>